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9"/>
  </p:notesMasterIdLst>
  <p:sldIdLst>
    <p:sldId id="256" r:id="rId3"/>
    <p:sldId id="257" r:id="rId4"/>
    <p:sldId id="272" r:id="rId5"/>
    <p:sldId id="258" r:id="rId6"/>
    <p:sldId id="267" r:id="rId7"/>
    <p:sldId id="271" r:id="rId8"/>
    <p:sldId id="266" r:id="rId9"/>
    <p:sldId id="260" r:id="rId10"/>
    <p:sldId id="259" r:id="rId11"/>
    <p:sldId id="261" r:id="rId12"/>
    <p:sldId id="262" r:id="rId13"/>
    <p:sldId id="263" r:id="rId14"/>
    <p:sldId id="264" r:id="rId15"/>
    <p:sldId id="265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2" autoAdjust="0"/>
    <p:restoredTop sz="94687" autoAdjust="0"/>
  </p:normalViewPr>
  <p:slideViewPr>
    <p:cSldViewPr snapToGrid="0" snapToObjects="1">
      <p:cViewPr varScale="1">
        <p:scale>
          <a:sx n="85" d="100"/>
          <a:sy n="85" d="100"/>
        </p:scale>
        <p:origin x="1008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2.png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31012171-6131-41D1-A141-819111A15121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9502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112" name="TextShape 2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1A1E121-71A1-4111-A121-61B1410121D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7445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13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524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5811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5840" y="409788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5840" y="1825560"/>
            <a:ext cx="51310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7880"/>
            <a:ext cx="10514880" cy="2075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5171A1A1-B1B1-4161-A1C1-11519121311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728360" cy="39772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1"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2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Calibri"/>
              </a:rPr>
              <a:t>11/10/15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1B10111-1161-4181-8101-411181E1A100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>
                <a:solidFill>
                  <a:srgbClr val="000000"/>
                </a:solidFill>
                <a:latin typeface="Calibri Light"/>
              </a:rPr>
              <a:t>Real-Time Sound Analysis / Synthesis</a:t>
            </a:r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Calibri"/>
              </a:rPr>
              <a:t>Michelle Qiu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Germain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Martinez</a:t>
            </a:r>
            <a:endParaRPr dirty="0"/>
          </a:p>
          <a:p>
            <a:pPr algn="ctr">
              <a:lnSpc>
                <a:spcPct val="100000"/>
              </a:lnSpc>
            </a:pPr>
            <a:r>
              <a:rPr lang="en-US" sz="2400" dirty="0" err="1">
                <a:solidFill>
                  <a:srgbClr val="000000"/>
                </a:solidFill>
                <a:latin typeface="Calibri"/>
              </a:rPr>
              <a:t>Gerzain</a:t>
            </a:r>
            <a:r>
              <a:rPr lang="en-US" sz="2400" dirty="0">
                <a:solidFill>
                  <a:srgbClr val="000000"/>
                </a:solidFill>
                <a:latin typeface="Calibri"/>
              </a:rPr>
              <a:t> Mata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 - Block Diagram</a:t>
            </a:r>
            <a:endParaRPr/>
          </a:p>
        </p:txBody>
      </p:sp>
      <p:pic>
        <p:nvPicPr>
          <p:cNvPr id="91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3040560" y="1825560"/>
            <a:ext cx="61106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Audio Module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838080" y="1825560"/>
            <a:ext cx="5611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 input from microphone and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write to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effects from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FSM and apply them to recorded audio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data to Graphics module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sound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speaker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Most complex part of project</a:t>
            </a:r>
            <a:endParaRPr dirty="0"/>
          </a:p>
        </p:txBody>
      </p:sp>
      <p:pic>
        <p:nvPicPr>
          <p:cNvPr id="9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Audio Module - Proposed </a:t>
            </a:r>
            <a:r>
              <a:rPr lang="en-US" sz="4400" dirty="0">
                <a:solidFill>
                  <a:srgbClr val="000000"/>
                </a:solidFill>
                <a:latin typeface="Calibri Light"/>
              </a:rPr>
              <a:t>Effects</a:t>
            </a:r>
            <a:endParaRPr dirty="0"/>
          </a:p>
        </p:txBody>
      </p:sp>
      <p:sp>
        <p:nvSpPr>
          <p:cNvPr id="9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Compression &amp; Limiting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Delay &amp; Echo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Expansion &amp; Noise Gate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Phasing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Chorus (if time allows)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Vocoders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(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stretch goal)</a:t>
            </a:r>
            <a:endParaRPr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62920" y="1690560"/>
            <a:ext cx="4190760" cy="4190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 – Block Diagram</a:t>
            </a:r>
            <a:endParaRPr/>
          </a:p>
        </p:txBody>
      </p:sp>
      <p:pic>
        <p:nvPicPr>
          <p:cNvPr id="9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400480" y="1880280"/>
            <a:ext cx="7391160" cy="4241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Graphics Module</a:t>
            </a:r>
            <a:endParaRPr/>
          </a:p>
        </p:txBody>
      </p:sp>
      <p:sp>
        <p:nvSpPr>
          <p:cNvPr id="10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graphics from memory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Output FFT spectral data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Display running statistics (predominant frequency, amplitude, sample characteristics)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preloaded data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block ROM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Data saved as 6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bit pixel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encoding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6 bit pixel encoding -&gt; 24 bit color to VGA -&gt; LUT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Minimum 30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+ different images for text/numbers/etc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. (30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kBits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)</a:t>
            </a:r>
            <a:endParaRPr dirty="0"/>
          </a:p>
        </p:txBody>
      </p:sp>
      <p:pic>
        <p:nvPicPr>
          <p:cNvPr id="101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560000" y="729360"/>
            <a:ext cx="3356640" cy="188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Task Timeline</a:t>
            </a:r>
            <a:endParaRPr/>
          </a:p>
        </p:txBody>
      </p:sp>
      <p:pic>
        <p:nvPicPr>
          <p:cNvPr id="108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14880" y="1825560"/>
            <a:ext cx="916200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Forseeable Challenges</a:t>
            </a:r>
            <a:endParaRPr/>
          </a:p>
        </p:txBody>
      </p:sp>
      <p:sp>
        <p:nvSpPr>
          <p:cNvPr id="11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Getting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FFT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and statistics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in real-time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Simultaneous and offset playback of different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recordings for sound effects and playback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Effect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complexity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Possible source of latency</a:t>
            </a:r>
            <a:endParaRPr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ultiple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effects at the same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time?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Playing multiple sound clips at the same time</a:t>
            </a:r>
            <a:endParaRPr lang="en-US" dirty="0"/>
          </a:p>
          <a:p>
            <a:pPr marL="914400" lvl="1" indent="-457200">
              <a:buSzPct val="75000"/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Overview</a:t>
            </a:r>
            <a:endParaRPr/>
          </a:p>
        </p:txBody>
      </p:sp>
      <p:sp>
        <p:nvSpPr>
          <p:cNvPr id="8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FPGA buttons and switches for navigation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The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user sings/ hums/ plays an instrument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 microphone picks up the sound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The sound is saved onto memory for later playback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Audio effects can be added to the sound samples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Multiple audio samples can be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recorded and played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mqiu\Downloads\sound analysis super bas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6674" y="2150686"/>
            <a:ext cx="6438654" cy="4020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000000"/>
                </a:solidFill>
                <a:latin typeface="Calibri Light"/>
              </a:rPr>
              <a:t>Main Modules and External Components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465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Block Diagram</a:t>
            </a:r>
            <a:endParaRPr dirty="0"/>
          </a:p>
        </p:txBody>
      </p:sp>
      <p:pic>
        <p:nvPicPr>
          <p:cNvPr id="84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2876760" y="1825560"/>
            <a:ext cx="6438240" cy="4350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Specific Number Figures</a:t>
            </a:r>
            <a:endParaRPr dirty="0"/>
          </a:p>
        </p:txBody>
      </p:sp>
      <p:sp>
        <p:nvSpPr>
          <p:cNvPr id="105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24 kHz sampling rate and 12 bit encoding scheme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288 kilobits per second data rate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~80 </a:t>
            </a:r>
            <a:r>
              <a:rPr lang="en-US" sz="2800" dirty="0" err="1" smtClean="0">
                <a:solidFill>
                  <a:srgbClr val="000000"/>
                </a:solidFill>
                <a:latin typeface="Calibri"/>
              </a:rPr>
              <a:t>kAddresses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of ZBT memory required for 10-second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Use one bank of memory for each sound recording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 2952K bits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of BRAM available for images for graphics</a:t>
            </a:r>
            <a:endParaRPr lang="en-US" sz="2800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6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739640" y="4001400"/>
            <a:ext cx="4134960" cy="24807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000000"/>
                </a:solidFill>
                <a:latin typeface="Calibri Light"/>
              </a:rPr>
              <a:t>Central FSM</a:t>
            </a:r>
            <a:endParaRPr dirty="0"/>
          </a:p>
        </p:txBody>
      </p:sp>
      <p:sp>
        <p:nvSpPr>
          <p:cNvPr id="3" name="Oval 2"/>
          <p:cNvSpPr/>
          <p:nvPr/>
        </p:nvSpPr>
        <p:spPr>
          <a:xfrm>
            <a:off x="2350757" y="332509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Standby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608467" y="1260652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Record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7363325" y="4553589"/>
            <a:ext cx="2050473" cy="1413164"/>
          </a:xfrm>
          <a:prstGeom prst="ellipse">
            <a:avLst/>
          </a:prstGeom>
          <a:ln w="635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Calibri" pitchFamily="34" charset="0"/>
              </a:rPr>
              <a:t>Playback</a:t>
            </a:r>
            <a:endParaRPr lang="en-US" sz="2800" dirty="0">
              <a:latin typeface="Calibri" pitchFamily="34" charset="0"/>
            </a:endParaRPr>
          </a:p>
        </p:txBody>
      </p:sp>
      <p:cxnSp>
        <p:nvCxnSpPr>
          <p:cNvPr id="99" name="Curved Connector 98"/>
          <p:cNvCxnSpPr>
            <a:stCxn id="6" idx="1"/>
            <a:endCxn id="3" idx="0"/>
          </p:cNvCxnSpPr>
          <p:nvPr/>
        </p:nvCxnSpPr>
        <p:spPr>
          <a:xfrm rot="16200000" flipH="1" flipV="1">
            <a:off x="4213629" y="629969"/>
            <a:ext cx="1857487" cy="3532758"/>
          </a:xfrm>
          <a:prstGeom prst="curvedConnector3">
            <a:avLst>
              <a:gd name="adj1" fmla="val -2344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urved Connector 100"/>
          <p:cNvCxnSpPr>
            <a:stCxn id="6" idx="2"/>
            <a:endCxn id="3" idx="7"/>
          </p:cNvCxnSpPr>
          <p:nvPr/>
        </p:nvCxnSpPr>
        <p:spPr>
          <a:xfrm rot="10800000" flipV="1">
            <a:off x="4100945" y="196723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stCxn id="7" idx="4"/>
            <a:endCxn id="3" idx="3"/>
          </p:cNvCxnSpPr>
          <p:nvPr/>
        </p:nvCxnSpPr>
        <p:spPr>
          <a:xfrm rot="5400000" flipH="1">
            <a:off x="4802077" y="2380268"/>
            <a:ext cx="1435450" cy="5737520"/>
          </a:xfrm>
          <a:prstGeom prst="curvedConnector3">
            <a:avLst>
              <a:gd name="adj1" fmla="val -41019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3" idx="6"/>
            <a:endCxn id="6" idx="3"/>
          </p:cNvCxnSpPr>
          <p:nvPr/>
        </p:nvCxnSpPr>
        <p:spPr>
          <a:xfrm flipV="1">
            <a:off x="4401230" y="2466863"/>
            <a:ext cx="2507522" cy="1564811"/>
          </a:xfrm>
          <a:prstGeom prst="curved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urved Connector 113"/>
          <p:cNvCxnSpPr>
            <a:stCxn id="3" idx="5"/>
            <a:endCxn id="7" idx="2"/>
          </p:cNvCxnSpPr>
          <p:nvPr/>
        </p:nvCxnSpPr>
        <p:spPr>
          <a:xfrm rot="16200000" flipH="1">
            <a:off x="5367701" y="3264547"/>
            <a:ext cx="728868" cy="3262380"/>
          </a:xfrm>
          <a:prstGeom prst="curvedConnector2">
            <a:avLst/>
          </a:prstGeom>
          <a:ln w="63500" cap="sq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4500967" y="1117661"/>
            <a:ext cx="1387712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36867" y="2212115"/>
            <a:ext cx="1717665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204514" y="3347379"/>
            <a:ext cx="1158811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Record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36867" y="4711069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Playback</a:t>
            </a:r>
            <a:endParaRPr lang="en-US" sz="2400" dirty="0">
              <a:latin typeface="Calibri" pitchFamily="34" charset="0"/>
            </a:endParaRPr>
          </a:p>
        </p:txBody>
      </p:sp>
      <p:cxnSp>
        <p:nvCxnSpPr>
          <p:cNvPr id="68" name="Curved Connector 67"/>
          <p:cNvCxnSpPr>
            <a:stCxn id="7" idx="3"/>
            <a:endCxn id="3" idx="4"/>
          </p:cNvCxnSpPr>
          <p:nvPr/>
        </p:nvCxnSpPr>
        <p:spPr>
          <a:xfrm rot="5400000" flipH="1">
            <a:off x="5009030" y="3105220"/>
            <a:ext cx="1021544" cy="4287616"/>
          </a:xfrm>
          <a:prstGeom prst="curvedConnector3">
            <a:avLst>
              <a:gd name="adj1" fmla="val -29075"/>
            </a:avLst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4770009" y="5601260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Time out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868646" y="6125815"/>
            <a:ext cx="1371600" cy="461665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 pitchFamily="34" charset="0"/>
              </a:rPr>
              <a:t>Stop</a:t>
            </a:r>
            <a:endParaRPr lang="en-US" sz="2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022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Central FSM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Processes user inputs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Coordinates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the modules</a:t>
            </a:r>
            <a:endParaRPr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Choose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which bank to record to and what effects to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apply when playing back</a:t>
            </a: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Each team member implements part of the FSM most pertinent to their individual module</a:t>
            </a:r>
            <a:endParaRPr lang="en-US"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lang="en-US" sz="2800" dirty="0" smtClean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838080" y="1825560"/>
            <a:ext cx="6637320" cy="4350960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Take in input from microphone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Write audio samples to memory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</a:rPr>
              <a:t>Retrieve sound samples from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memory upon request</a:t>
            </a:r>
            <a:endParaRPr sz="2800" dirty="0"/>
          </a:p>
          <a:p>
            <a:pPr marL="457200" indent="-457200">
              <a:lnSpc>
                <a:spcPct val="90000"/>
              </a:lnSpc>
              <a:buFont typeface="Arial" pitchFamily="34" charset="0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Use </a:t>
            </a:r>
            <a:r>
              <a:rPr lang="en-US" sz="2800" dirty="0">
                <a:solidFill>
                  <a:srgbClr val="000000"/>
                </a:solidFill>
                <a:latin typeface="Calibri"/>
              </a:rPr>
              <a:t>ZBT Memory – two 512k x 36 bit memory </a:t>
            </a:r>
            <a:r>
              <a:rPr lang="en-US" sz="2800" dirty="0" smtClean="0">
                <a:solidFill>
                  <a:srgbClr val="000000"/>
                </a:solidFill>
                <a:latin typeface="Calibri"/>
              </a:rPr>
              <a:t>bus</a:t>
            </a:r>
          </a:p>
        </p:txBody>
      </p:sp>
      <p:pic>
        <p:nvPicPr>
          <p:cNvPr id="89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7835040" y="1045774"/>
            <a:ext cx="3518280" cy="24332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>
                <a:solidFill>
                  <a:srgbClr val="000000"/>
                </a:solidFill>
                <a:latin typeface="Calibri Light"/>
              </a:rPr>
              <a:t>Memory Handler – Block Diagram</a:t>
            </a:r>
            <a:endParaRPr/>
          </a:p>
        </p:txBody>
      </p:sp>
      <p:pic>
        <p:nvPicPr>
          <p:cNvPr id="86" name="Content Placeholder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84480" y="1327320"/>
            <a:ext cx="5867280" cy="52099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375</Words>
  <Application>Microsoft Macintosh PowerPoint</Application>
  <PresentationFormat>Widescreen</PresentationFormat>
  <Paragraphs>72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DejaVu Sans</vt:lpstr>
      <vt:lpstr>StarSymbol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mqiu</dc:creator>
  <cp:lastModifiedBy>Gerzain Mata</cp:lastModifiedBy>
  <cp:revision>15</cp:revision>
  <dcterms:modified xsi:type="dcterms:W3CDTF">2015-11-12T19:47:35Z</dcterms:modified>
</cp:coreProperties>
</file>